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PT Sans Narrow"/>
      <p:regular r:id="rId17"/>
      <p:bold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3" roundtripDataSignature="AMtx7mhRtgBMTrTrb93hTsxZDEHs3JB6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6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21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TSansNarrow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regular.fntdata"/><Relationship Id="rId6" Type="http://schemas.openxmlformats.org/officeDocument/2006/relationships/slide" Target="slides/slide1.xml"/><Relationship Id="rId18" Type="http://schemas.openxmlformats.org/officeDocument/2006/relationships/font" Target="fonts/PTSansNarrow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gif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92392e892_3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92392e892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9301990f3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9301990f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 amt="56000"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nishantkr18/Humanoid-controller-using-pose-estimation" TargetMode="External"/><Relationship Id="rId4" Type="http://schemas.openxmlformats.org/officeDocument/2006/relationships/hyperlink" Target="https://drive.google.com/file/d/1PMeE-UpXgCeP0Dca3F1I_jvnYpxc2cBa/view?usp=shar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gif"/><Relationship Id="rId4" Type="http://schemas.openxmlformats.org/officeDocument/2006/relationships/hyperlink" Target="https://drive.google.com/file/d/1PMeE-UpXgCeP0Dca3F1I_jvnYpxc2cBa/view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447040" y="258763"/>
            <a:ext cx="11084560" cy="7369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5400"/>
              <a:buFont typeface="Calibri"/>
              <a:buNone/>
            </a:pPr>
            <a:r>
              <a:rPr b="1" lang="en-US" sz="5400">
                <a:solidFill>
                  <a:srgbClr val="1E4E79"/>
                </a:solidFill>
              </a:rPr>
              <a:t>Exploratory Project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650240" y="1300480"/>
            <a:ext cx="10759440" cy="51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None/>
            </a:pPr>
            <a:r>
              <a:rPr lang="en-US" sz="4400">
                <a:solidFill>
                  <a:srgbClr val="FF0000"/>
                </a:solidFill>
              </a:rPr>
              <a:t>Humanoid Control using Human Pose Estimation</a:t>
            </a:r>
            <a:endParaRPr/>
          </a:p>
          <a:p>
            <a:pPr indent="0" lvl="0" marL="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/>
              <a:t>                                                  </a:t>
            </a:r>
            <a:r>
              <a:rPr lang="en-US" sz="1900">
                <a:solidFill>
                  <a:srgbClr val="FF0000"/>
                </a:solidFill>
              </a:rPr>
              <a:t>Supervisor</a:t>
            </a:r>
            <a:r>
              <a:rPr b="1" lang="en-US" sz="1900">
                <a:solidFill>
                  <a:srgbClr val="FF5E0E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: </a:t>
            </a:r>
            <a:r>
              <a:rPr b="1" lang="en-US" sz="19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Prof. Satyabrata Jit</a:t>
            </a:r>
            <a:endParaRPr b="1" sz="29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>
                <a:solidFill>
                  <a:srgbClr val="FF0000"/>
                </a:solidFill>
              </a:rPr>
              <a:t>                                                                                Group Members: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/>
              <a:t>S Niranth Sai (18095074)</a:t>
            </a:r>
            <a:endParaRPr b="1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/>
              <a:t>Nishant Kumar (18095048)</a:t>
            </a:r>
            <a:endParaRPr b="1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/>
              <a:t>Piyush Sharan (18095087)</a:t>
            </a:r>
            <a:endParaRPr b="1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"/>
          <p:cNvSpPr txBox="1"/>
          <p:nvPr>
            <p:ph type="title"/>
          </p:nvPr>
        </p:nvSpPr>
        <p:spPr>
          <a:xfrm>
            <a:off x="838200" y="365125"/>
            <a:ext cx="10515600" cy="9048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4400"/>
              <a:buFont typeface="Calibri"/>
              <a:buNone/>
            </a:pPr>
            <a:r>
              <a:rPr b="1" lang="en-US">
                <a:solidFill>
                  <a:srgbClr val="2F5496"/>
                </a:solidFill>
              </a:rPr>
              <a:t>HardWare</a:t>
            </a:r>
            <a:endParaRPr b="1">
              <a:solidFill>
                <a:srgbClr val="2F5496"/>
              </a:solidFill>
            </a:endParaRPr>
          </a:p>
        </p:txBody>
      </p:sp>
      <p:sp>
        <p:nvSpPr>
          <p:cNvPr id="148" name="Google Shape;148;p8"/>
          <p:cNvSpPr txBox="1"/>
          <p:nvPr>
            <p:ph idx="1" type="body"/>
          </p:nvPr>
        </p:nvSpPr>
        <p:spPr>
          <a:xfrm>
            <a:off x="579120" y="1270000"/>
            <a:ext cx="11094600" cy="52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Our primary aim was to deploy our idea in a </a:t>
            </a:r>
            <a:r>
              <a:rPr b="1" lang="en-US"/>
              <a:t>real-world robot</a:t>
            </a:r>
            <a:r>
              <a:rPr lang="en-US"/>
              <a:t> and validate its performance. Unfortunately, we were not able to do it due to the </a:t>
            </a:r>
            <a:r>
              <a:rPr b="1" lang="en-US"/>
              <a:t>pandemic situation</a:t>
            </a:r>
            <a:r>
              <a:rPr lang="en-US"/>
              <a:t>.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Fig-5 and Fig-6 are our first and second prototypes of the robot which we thought of using initially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(Fig-5)                                                  (Fig-6)</a:t>
            </a:r>
            <a:endParaRPr/>
          </a:p>
        </p:txBody>
      </p:sp>
      <p:pic>
        <p:nvPicPr>
          <p:cNvPr id="149" name="Google Shape;1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5525" y="3429012"/>
            <a:ext cx="2117275" cy="282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6450" y="3428988"/>
            <a:ext cx="2117275" cy="2823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 txBox="1"/>
          <p:nvPr>
            <p:ph type="title"/>
          </p:nvPr>
        </p:nvSpPr>
        <p:spPr>
          <a:xfrm>
            <a:off x="838200" y="0"/>
            <a:ext cx="10515600" cy="9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4400"/>
              <a:buFont typeface="Calibri"/>
              <a:buNone/>
            </a:pPr>
            <a:r>
              <a:rPr b="1" lang="en-US">
                <a:solidFill>
                  <a:srgbClr val="2F5496"/>
                </a:solidFill>
              </a:rPr>
              <a:t>Future Scope</a:t>
            </a:r>
            <a:endParaRPr/>
          </a:p>
        </p:txBody>
      </p:sp>
      <p:sp>
        <p:nvSpPr>
          <p:cNvPr id="156" name="Google Shape;156;p9"/>
          <p:cNvSpPr txBox="1"/>
          <p:nvPr>
            <p:ph idx="1" type="body"/>
          </p:nvPr>
        </p:nvSpPr>
        <p:spPr>
          <a:xfrm>
            <a:off x="921650" y="740950"/>
            <a:ext cx="10515600" cy="1919400"/>
          </a:xfrm>
          <a:prstGeom prst="rect">
            <a:avLst/>
          </a:prstGeom>
          <a:solidFill>
            <a:srgbClr val="000000">
              <a:alpha val="1397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032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Our Bot’s movement currently is limited to a plane, using </a:t>
            </a:r>
            <a:r>
              <a:rPr b="1" lang="en-US" sz="2400"/>
              <a:t>3D PoseNet,</a:t>
            </a:r>
            <a:r>
              <a:rPr lang="en-US" sz="2400"/>
              <a:t> the Bot will be able to move in all directions. But, due to </a:t>
            </a:r>
            <a:r>
              <a:rPr b="1" lang="en-US" sz="2400"/>
              <a:t>computational limitations</a:t>
            </a:r>
            <a:r>
              <a:rPr lang="en-US" sz="2400"/>
              <a:t>, we were not able to use 3D PoseNet.</a:t>
            </a:r>
            <a:endParaRPr sz="2400"/>
          </a:p>
          <a:p>
            <a:pPr indent="-203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Keeping a separate </a:t>
            </a:r>
            <a:r>
              <a:rPr b="1" lang="en-US" sz="2400"/>
              <a:t>PID controller</a:t>
            </a:r>
            <a:r>
              <a:rPr lang="en-US" sz="2400"/>
              <a:t> to balance the robot in all directions would make it more </a:t>
            </a:r>
            <a:r>
              <a:rPr lang="en-US" sz="2400"/>
              <a:t>robust.</a:t>
            </a:r>
            <a:endParaRPr sz="2400"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/>
              <a:t>                                                   </a:t>
            </a:r>
            <a:r>
              <a:rPr lang="en-US"/>
              <a:t> </a:t>
            </a:r>
            <a:r>
              <a:rPr b="1" lang="en-US" sz="4400">
                <a:solidFill>
                  <a:srgbClr val="2F5496"/>
                </a:solidFill>
              </a:rPr>
              <a:t>Conclusion</a:t>
            </a:r>
            <a:endParaRPr sz="4400"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9"/>
          <p:cNvSpPr txBox="1"/>
          <p:nvPr/>
        </p:nvSpPr>
        <p:spPr>
          <a:xfrm>
            <a:off x="921600" y="3369875"/>
            <a:ext cx="10348800" cy="2305800"/>
          </a:xfrm>
          <a:prstGeom prst="rect">
            <a:avLst/>
          </a:prstGeom>
          <a:solidFill>
            <a:srgbClr val="000000">
              <a:alpha val="1397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We show the robustness and scalability of our idea by validating our results in the </a:t>
            </a: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Pybullet physics engine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. We are confident that it could be</a:t>
            </a: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 readily transferred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to a real-life robot as we experimented with the 3d model of a prefabricated real-world Humanoid robot named Poppy.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1019825" y="5882500"/>
            <a:ext cx="10227900" cy="591300"/>
          </a:xfrm>
          <a:prstGeom prst="rect">
            <a:avLst/>
          </a:prstGeom>
          <a:solidFill>
            <a:srgbClr val="000000">
              <a:alpha val="1397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Our project repository: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https://github.com/nishantkr18/Humanoid-controller-using-pose-estimation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Video Demo: </a:t>
            </a:r>
            <a:r>
              <a:rPr lang="en-U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https://drive.google.com/file/d/1PMeE-UpXgCeP0Dca3F1I_jvnYpxc2cBa/view?usp=sharing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838200" y="12128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4400"/>
              <a:buFont typeface="Calibri"/>
              <a:buNone/>
            </a:pPr>
            <a:r>
              <a:rPr b="1" lang="en-US">
                <a:solidFill>
                  <a:srgbClr val="2F5496"/>
                </a:solidFill>
              </a:rPr>
              <a:t>Applications - </a:t>
            </a:r>
            <a:endParaRPr/>
          </a:p>
        </p:txBody>
      </p:sp>
      <p:sp>
        <p:nvSpPr>
          <p:cNvPr id="91" name="Google Shape;91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rgbClr val="0C0C0C">
              <a:alpha val="11764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Military – Unmanned Army, bots etc.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Character Animation – Current systems rely on marks and special suits and need multiple cameras &amp; sensors. With this new kind of pose estimation we could do it theoretically with just one camera !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Video Gaming – Your avatar in game moves as you move in the real world !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Can be used for sign language detection, Video Survaillance, etc.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 txBox="1"/>
          <p:nvPr>
            <p:ph type="title"/>
          </p:nvPr>
        </p:nvSpPr>
        <p:spPr>
          <a:xfrm>
            <a:off x="838200" y="-6159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5400"/>
              <a:buFont typeface="Calibri"/>
              <a:buNone/>
            </a:pPr>
            <a:r>
              <a:rPr b="1" lang="en-US" sz="5400">
                <a:solidFill>
                  <a:srgbClr val="2F5496"/>
                </a:solidFill>
              </a:rPr>
              <a:t>Introduction</a:t>
            </a:r>
            <a:endParaRPr/>
          </a:p>
        </p:txBody>
      </p:sp>
      <p:sp>
        <p:nvSpPr>
          <p:cNvPr id="97" name="Google Shape;97;p3"/>
          <p:cNvSpPr txBox="1"/>
          <p:nvPr>
            <p:ph idx="1" type="body"/>
          </p:nvPr>
        </p:nvSpPr>
        <p:spPr>
          <a:xfrm>
            <a:off x="589275" y="1155425"/>
            <a:ext cx="10993200" cy="5337600"/>
          </a:xfrm>
          <a:prstGeom prst="rect">
            <a:avLst/>
          </a:prstGeom>
          <a:solidFill>
            <a:srgbClr val="0C0C0C">
              <a:alpha val="11764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Manually controlling a humanoid robot is a strenuous task. As there are </a:t>
            </a:r>
            <a:r>
              <a:rPr b="1" lang="en-US"/>
              <a:t>so many joints</a:t>
            </a:r>
            <a:r>
              <a:rPr lang="en-US"/>
              <a:t>, it becomes difficult to control them all at once.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Motion Capture techniques for tracking human movement work but they are difficult to set up, expensive, involve various sensors, etc.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We propose using a Computer Vision model </a:t>
            </a:r>
            <a:r>
              <a:rPr b="1" lang="en-US"/>
              <a:t>PoseNet </a:t>
            </a:r>
            <a:r>
              <a:rPr lang="en-US"/>
              <a:t>to detect human posture from an image. This posture is used by the robot to adjust its position so as to match the human posture from the image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project can be divided into three parts: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Capturing pose from an RGB image using PoseNet.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Extracting angles from key points given by PoseNet.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Feeding calculated angles into our humanoid robot in PyBullet Physics Engine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"/>
          <p:cNvSpPr txBox="1"/>
          <p:nvPr>
            <p:ph type="title"/>
          </p:nvPr>
        </p:nvSpPr>
        <p:spPr>
          <a:xfrm>
            <a:off x="487680" y="121285"/>
            <a:ext cx="11409680" cy="9759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959"/>
              <a:buFont typeface="Calibri"/>
              <a:buNone/>
            </a:pPr>
            <a:r>
              <a:rPr b="1" lang="en-US" sz="3959">
                <a:solidFill>
                  <a:srgbClr val="2F5496"/>
                </a:solidFill>
              </a:rPr>
              <a:t>1. Capturing pose from an RGB image using PoseNet</a:t>
            </a:r>
            <a:endParaRPr b="1" sz="3959">
              <a:solidFill>
                <a:srgbClr val="2F5496"/>
              </a:solidFill>
            </a:endParaRPr>
          </a:p>
        </p:txBody>
      </p:sp>
      <p:sp>
        <p:nvSpPr>
          <p:cNvPr id="103" name="Google Shape;103;p4"/>
          <p:cNvSpPr txBox="1"/>
          <p:nvPr>
            <p:ph idx="1" type="body"/>
          </p:nvPr>
        </p:nvSpPr>
        <p:spPr>
          <a:xfrm>
            <a:off x="436880" y="1031240"/>
            <a:ext cx="8239760" cy="5567680"/>
          </a:xfrm>
          <a:prstGeom prst="rect">
            <a:avLst/>
          </a:prstGeom>
          <a:solidFill>
            <a:srgbClr val="0C0C0C">
              <a:alpha val="1294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50"/>
              <a:buChar char="•"/>
            </a:pPr>
            <a:r>
              <a:rPr lang="en-US" sz="2350"/>
              <a:t>We used PoseNet, a </a:t>
            </a:r>
            <a:r>
              <a:rPr b="1" lang="en-US" sz="2350"/>
              <a:t>Convolutional Neural Network</a:t>
            </a:r>
            <a:r>
              <a:rPr lang="en-US" sz="2350"/>
              <a:t> model that can be used to estimate the pose of a person in an image or video by estimating where key body joints are.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35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50"/>
              <a:buChar char="•"/>
            </a:pPr>
            <a:r>
              <a:rPr lang="en-US" sz="2350"/>
              <a:t>PoseNet outputs </a:t>
            </a:r>
            <a:r>
              <a:rPr b="1" lang="en-US" sz="2350"/>
              <a:t>17 body parts</a:t>
            </a:r>
            <a:r>
              <a:rPr lang="en-US" sz="2350"/>
              <a:t> and the parts are chained in a graph.</a:t>
            </a:r>
            <a:endParaRPr sz="2350"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35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50"/>
              <a:buChar char="•"/>
            </a:pPr>
            <a:r>
              <a:rPr lang="en-US" sz="2350"/>
              <a:t>At a high-level pose estimation happens in two phases: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50"/>
              <a:buFont typeface="Calibri"/>
              <a:buAutoNum type="arabicPeriod"/>
            </a:pPr>
            <a:r>
              <a:rPr lang="en-US" sz="2350"/>
              <a:t>An </a:t>
            </a:r>
            <a:r>
              <a:rPr i="1" lang="en-US" sz="2350"/>
              <a:t>input RGB image</a:t>
            </a:r>
            <a:r>
              <a:rPr lang="en-US" sz="2350"/>
              <a:t> is fed through a convolutional neural network.</a:t>
            </a:r>
            <a:endParaRPr/>
          </a:p>
          <a:p>
            <a:pPr indent="-4572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50"/>
              <a:buFont typeface="Calibri"/>
              <a:buAutoNum type="arabicPeriod"/>
            </a:pPr>
            <a:r>
              <a:rPr lang="en-US" sz="2350"/>
              <a:t>An algorithm is used to decode </a:t>
            </a:r>
            <a:r>
              <a:rPr i="1" lang="en-US" sz="2350"/>
              <a:t>poses, pose confidence scores</a:t>
            </a:r>
            <a:r>
              <a:rPr lang="en-US" sz="2350"/>
              <a:t>, </a:t>
            </a:r>
            <a:r>
              <a:rPr i="1" lang="en-US" sz="2350"/>
              <a:t>keypoint positions,</a:t>
            </a:r>
            <a:r>
              <a:rPr b="1" i="1" lang="en-US" sz="2350"/>
              <a:t> </a:t>
            </a:r>
            <a:r>
              <a:rPr lang="en-US" sz="2350"/>
              <a:t>and </a:t>
            </a:r>
            <a:r>
              <a:rPr i="1" lang="en-US" sz="2350"/>
              <a:t>keypoint confidence scores</a:t>
            </a:r>
            <a:r>
              <a:rPr lang="en-US" sz="2350"/>
              <a:t> from the model outputs.</a:t>
            </a:r>
            <a:endParaRPr sz="235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50"/>
              <a:buNone/>
            </a:pPr>
            <a:br>
              <a:rPr lang="en-US" sz="2350"/>
            </a:br>
            <a:endParaRPr sz="2350"/>
          </a:p>
        </p:txBody>
      </p:sp>
      <p:pic>
        <p:nvPicPr>
          <p:cNvPr id="104" name="Google Shape;10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0950" y="866750"/>
            <a:ext cx="1927250" cy="5808375"/>
          </a:xfrm>
          <a:prstGeom prst="rect">
            <a:avLst/>
          </a:prstGeom>
          <a:gradFill>
            <a:gsLst>
              <a:gs pos="0">
                <a:srgbClr val="2968A2"/>
              </a:gs>
              <a:gs pos="48000">
                <a:srgbClr val="5F9DD6"/>
              </a:gs>
              <a:gs pos="100000">
                <a:srgbClr val="9CC2E5"/>
              </a:gs>
            </a:gsLst>
            <a:lin ang="16200000" scaled="0"/>
          </a:gradFill>
          <a:ln>
            <a:noFill/>
          </a:ln>
          <a:effectLst>
            <a:outerShdw blurRad="50800" rotWithShape="0" algn="t" dir="5400000" dist="38100">
              <a:srgbClr val="FBE4D4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/>
          <p:nvPr>
            <p:ph type="title"/>
          </p:nvPr>
        </p:nvSpPr>
        <p:spPr>
          <a:xfrm>
            <a:off x="609600" y="222250"/>
            <a:ext cx="10515600" cy="9658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5400"/>
              <a:buFont typeface="Calibri"/>
              <a:buNone/>
            </a:pPr>
            <a:r>
              <a:rPr b="1" lang="en-US" sz="5400">
                <a:solidFill>
                  <a:srgbClr val="2F5496"/>
                </a:solidFill>
              </a:rPr>
              <a:t>Pose </a:t>
            </a:r>
            <a:endParaRPr/>
          </a:p>
        </p:txBody>
      </p:sp>
      <p:sp>
        <p:nvSpPr>
          <p:cNvPr id="110" name="Google Shape;110;p5"/>
          <p:cNvSpPr txBox="1"/>
          <p:nvPr>
            <p:ph idx="1" type="body"/>
          </p:nvPr>
        </p:nvSpPr>
        <p:spPr>
          <a:xfrm>
            <a:off x="609600" y="1198880"/>
            <a:ext cx="10982960" cy="5293995"/>
          </a:xfrm>
          <a:prstGeom prst="rect">
            <a:avLst/>
          </a:prstGeom>
          <a:solidFill>
            <a:srgbClr val="0C0C0C">
              <a:alpha val="17647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At the highest level, PoseNet will return a pose object that contains a list of key-points and an instance-level confidence score for each detected person.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Pose confidence score</a:t>
            </a:r>
            <a:r>
              <a:rPr lang="en-US" sz="2400"/>
              <a:t> — this determines the </a:t>
            </a:r>
            <a:r>
              <a:rPr b="1" lang="en-US" sz="2400"/>
              <a:t>overall confidence in the estimation</a:t>
            </a:r>
            <a:r>
              <a:rPr lang="en-US" sz="2400"/>
              <a:t> of a pose. It ranges between 0.0 and 1.0. It can be used to hide poses that are not deemed strong enough.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Keypoint</a:t>
            </a:r>
            <a:r>
              <a:rPr lang="en-US" sz="2400"/>
              <a:t> — a part of a person’s pose that is estimated, such as the nose, right ear, left knee, right foot, etc.</a:t>
            </a:r>
            <a:r>
              <a:rPr i="1" lang="en-US" sz="2400"/>
              <a:t> </a:t>
            </a:r>
            <a:r>
              <a:rPr lang="en-US" sz="2400"/>
              <a:t>It contains both a </a:t>
            </a:r>
            <a:r>
              <a:rPr b="1" lang="en-US" sz="2400"/>
              <a:t>position and a keypoint confidence score. </a:t>
            </a:r>
            <a:r>
              <a:rPr lang="en-US" sz="2400"/>
              <a:t>PoseNet currently detects 17 key-points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Keypoint Confidence Score </a:t>
            </a:r>
            <a:r>
              <a:rPr lang="en-US" sz="2400"/>
              <a:t>— this determines the </a:t>
            </a:r>
            <a:r>
              <a:rPr b="1" lang="en-US" sz="2400"/>
              <a:t>confidence that an estimated keypoint</a:t>
            </a:r>
            <a:r>
              <a:rPr lang="en-US" sz="2400"/>
              <a:t> position is accurate. It ranges between 0.0 and 1.0. It can be used to hide key points that are not deemed strong enough.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Keypoint Position</a:t>
            </a:r>
            <a:r>
              <a:rPr lang="en-US" sz="2400"/>
              <a:t> —</a:t>
            </a:r>
            <a:r>
              <a:rPr b="1" lang="en-US" sz="2400"/>
              <a:t> 2D x and y coordinates </a:t>
            </a:r>
            <a:r>
              <a:rPr lang="en-US" sz="2400"/>
              <a:t>in the original input image where a key-point has been detected.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 amt="56000"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"/>
          <p:cNvSpPr txBox="1"/>
          <p:nvPr>
            <p:ph type="title"/>
          </p:nvPr>
        </p:nvSpPr>
        <p:spPr>
          <a:xfrm>
            <a:off x="528320" y="40005"/>
            <a:ext cx="11043920" cy="10775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959"/>
              <a:buFont typeface="Calibri"/>
              <a:buNone/>
            </a:pPr>
            <a:r>
              <a:rPr b="1" lang="en-US" sz="3959">
                <a:solidFill>
                  <a:srgbClr val="2F5496"/>
                </a:solidFill>
              </a:rPr>
              <a:t>2. Extracting angles from key-points given by PoseNet</a:t>
            </a:r>
            <a:endParaRPr sz="3959">
              <a:solidFill>
                <a:srgbClr val="2F5496"/>
              </a:solidFill>
            </a:endParaRPr>
          </a:p>
        </p:txBody>
      </p:sp>
      <p:sp>
        <p:nvSpPr>
          <p:cNvPr id="116" name="Google Shape;116;p6"/>
          <p:cNvSpPr txBox="1"/>
          <p:nvPr>
            <p:ph idx="1" type="body"/>
          </p:nvPr>
        </p:nvSpPr>
        <p:spPr>
          <a:xfrm>
            <a:off x="436875" y="1117600"/>
            <a:ext cx="11135400" cy="5525400"/>
          </a:xfrm>
          <a:prstGeom prst="rect">
            <a:avLst/>
          </a:prstGeom>
          <a:solidFill>
            <a:srgbClr val="0C0C0C">
              <a:alpha val="1490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 key points given by our PoseNet are used to calculate different joint angles.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 The angle bet</a:t>
            </a:r>
            <a:r>
              <a:rPr lang="en-US"/>
              <a:t>ween three points can be calculated using </a:t>
            </a:r>
            <a:r>
              <a:rPr b="1" lang="en-US"/>
              <a:t>coordinate geometry</a:t>
            </a:r>
            <a:r>
              <a:rPr lang="en-US"/>
              <a:t> by finding slopes of the two lines formed and finding the angles between them. (Fig-1</a:t>
            </a:r>
            <a:r>
              <a:rPr lang="en-US"/>
              <a:t>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Directly calculated angles between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points would not help here as each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joint angle for the robot is to be given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with respect to a different frame</a:t>
            </a:r>
            <a:r>
              <a:rPr lang="en-US"/>
              <a:t>. So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each individual angle was </a:t>
            </a:r>
            <a:r>
              <a:rPr b="1" lang="en-US"/>
              <a:t>scaled 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according to the robot frame.                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                  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                                                                            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Fig - 1                                                                   Fig - 2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lang="en-US"/>
            </a:br>
            <a:endParaRPr/>
          </a:p>
        </p:txBody>
      </p:sp>
      <p:pic>
        <p:nvPicPr>
          <p:cNvPr id="117" name="Google Shape;11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31305" y="2787289"/>
            <a:ext cx="4249825" cy="2186012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6"/>
          <p:cNvSpPr txBox="1"/>
          <p:nvPr/>
        </p:nvSpPr>
        <p:spPr>
          <a:xfrm>
            <a:off x="8318000" y="5049725"/>
            <a:ext cx="1245600" cy="602700"/>
          </a:xfrm>
          <a:prstGeom prst="rect">
            <a:avLst/>
          </a:prstGeom>
          <a:solidFill>
            <a:srgbClr val="0C0C0C">
              <a:alpha val="149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(Fig-1)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92392e892_3_2"/>
          <p:cNvSpPr txBox="1"/>
          <p:nvPr>
            <p:ph idx="1" type="body"/>
          </p:nvPr>
        </p:nvSpPr>
        <p:spPr>
          <a:xfrm>
            <a:off x="447250" y="335450"/>
            <a:ext cx="11312100" cy="6205800"/>
          </a:xfrm>
          <a:prstGeom prst="rect">
            <a:avLst/>
          </a:prstGeom>
          <a:solidFill>
            <a:srgbClr val="000000">
              <a:alpha val="13970"/>
            </a:srgbClr>
          </a:solidFill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000000"/>
                </a:solidFill>
              </a:rPr>
              <a:t>There were some cases when the </a:t>
            </a:r>
            <a:r>
              <a:rPr b="1" lang="en-US" sz="2400">
                <a:solidFill>
                  <a:srgbClr val="000000"/>
                </a:solidFill>
              </a:rPr>
              <a:t>angle was the same for different poses</a:t>
            </a:r>
            <a:r>
              <a:rPr lang="en-US" sz="2400">
                <a:solidFill>
                  <a:srgbClr val="000000"/>
                </a:solidFill>
              </a:rPr>
              <a:t> as shown in the Fig - 2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000000"/>
                </a:solidFill>
              </a:rPr>
              <a:t>For this case, we used the line joining </a:t>
            </a:r>
            <a:endParaRPr sz="24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</a:rPr>
              <a:t>shoulder to elbow joint as a reference line.</a:t>
            </a:r>
            <a:endParaRPr sz="24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</a:rPr>
              <a:t>By substituting the position of the wrist </a:t>
            </a:r>
            <a:endParaRPr sz="24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</a:rPr>
              <a:t>in the above line equation,we find to </a:t>
            </a:r>
            <a:endParaRPr sz="24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</a:rPr>
              <a:t>which side of the line is our wrist present.                                   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000000"/>
                </a:solidFill>
              </a:rPr>
              <a:t>By substituting points lying above the line in the line equation, we get a positive value.</a:t>
            </a:r>
            <a:endParaRPr sz="24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rgbClr val="000000"/>
                </a:solidFill>
              </a:rPr>
              <a:t>By substituting points lying below the line in</a:t>
            </a:r>
            <a:endParaRPr sz="24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</a:rPr>
              <a:t> the line equation, we get a negative value.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124" name="Google Shape;124;g892392e892_3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5850" y="4448225"/>
            <a:ext cx="4284600" cy="184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892392e892_3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5844" y="987375"/>
            <a:ext cx="2229132" cy="235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g892392e892_3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04975" y="987375"/>
            <a:ext cx="2366125" cy="235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892392e892_3_2"/>
          <p:cNvSpPr txBox="1"/>
          <p:nvPr/>
        </p:nvSpPr>
        <p:spPr>
          <a:xfrm>
            <a:off x="6975850" y="3308400"/>
            <a:ext cx="4605900" cy="241200"/>
          </a:xfrm>
          <a:prstGeom prst="rect">
            <a:avLst/>
          </a:prstGeom>
          <a:solidFill>
            <a:srgbClr val="000000">
              <a:alpha val="1397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500">
                <a:latin typeface="Calibri"/>
                <a:ea typeface="Calibri"/>
                <a:cs typeface="Calibri"/>
                <a:sym typeface="Calibri"/>
              </a:rPr>
              <a:t>(Fig-2)-Angle made at elbow is the same for both cases</a:t>
            </a:r>
            <a:endParaRPr i="1" sz="1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/>
          <p:nvPr>
            <p:ph type="title"/>
          </p:nvPr>
        </p:nvSpPr>
        <p:spPr>
          <a:xfrm>
            <a:off x="264160" y="80645"/>
            <a:ext cx="1166368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4000"/>
              <a:buFont typeface="Calibri"/>
              <a:buNone/>
            </a:pPr>
            <a:r>
              <a:rPr b="1" lang="en-US" sz="4000">
                <a:solidFill>
                  <a:srgbClr val="2F5496"/>
                </a:solidFill>
              </a:rPr>
              <a:t>3. Feeding calculated angles into PyBullet Physics Engine:</a:t>
            </a:r>
            <a:endParaRPr b="1" sz="4000">
              <a:solidFill>
                <a:srgbClr val="2F5496"/>
              </a:solidFill>
            </a:endParaRPr>
          </a:p>
        </p:txBody>
      </p:sp>
      <p:sp>
        <p:nvSpPr>
          <p:cNvPr id="133" name="Google Shape;133;p7"/>
          <p:cNvSpPr txBox="1"/>
          <p:nvPr/>
        </p:nvSpPr>
        <p:spPr>
          <a:xfrm>
            <a:off x="558800" y="1259525"/>
            <a:ext cx="7566300" cy="3418200"/>
          </a:xfrm>
          <a:prstGeom prst="rect">
            <a:avLst/>
          </a:prstGeom>
          <a:solidFill>
            <a:srgbClr val="0C0C0C">
              <a:alpha val="17647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</a:pPr>
            <a:r>
              <a:rPr b="1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PyBullet</a:t>
            </a:r>
            <a:r>
              <a:rPr b="0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is a Python module for </a:t>
            </a:r>
            <a:r>
              <a:rPr b="1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robotics simulation </a:t>
            </a:r>
            <a:r>
              <a:rPr b="0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machine learning, with a focus on</a:t>
            </a:r>
            <a:r>
              <a:rPr b="1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simulation-to-real transfer.</a:t>
            </a:r>
            <a:endParaRPr b="1"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</a:pPr>
            <a:r>
              <a:rPr b="0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simulation in the Bullet physics engine can be easily brought into the</a:t>
            </a:r>
            <a:r>
              <a:rPr b="1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real world</a:t>
            </a:r>
            <a:r>
              <a:rPr b="0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with some minor tweaks.</a:t>
            </a:r>
            <a:endParaRPr b="0" i="0" sz="2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URDF file of </a:t>
            </a:r>
            <a:r>
              <a:rPr b="1"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Poppy humanoid</a:t>
            </a: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robot was used in the simulator as it is free, easy to use, and can be easily brought into real-world by </a:t>
            </a:r>
            <a:r>
              <a:rPr b="1"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3D printing the STL files</a:t>
            </a:r>
            <a:r>
              <a:rPr lang="en-US" sz="2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robot parts.</a:t>
            </a:r>
            <a:endParaRPr>
              <a:solidFill>
                <a:schemeClr val="dk1"/>
              </a:solidFill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0" i="0" sz="2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7"/>
          <p:cNvSpPr txBox="1"/>
          <p:nvPr/>
        </p:nvSpPr>
        <p:spPr>
          <a:xfrm>
            <a:off x="558800" y="4677600"/>
            <a:ext cx="11208300" cy="2026500"/>
          </a:xfrm>
          <a:prstGeom prst="rect">
            <a:avLst/>
          </a:prstGeom>
          <a:solidFill>
            <a:srgbClr val="0C0C0C">
              <a:alpha val="17647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</a:pPr>
            <a:r>
              <a:rPr b="0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angles were scaled accordingly so as to work with humanoid and are used in the ‘</a:t>
            </a:r>
            <a:r>
              <a:rPr b="1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setJointMotorControl2</a:t>
            </a:r>
            <a:r>
              <a:rPr b="0" i="0" lang="en-US" sz="2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’ function of PyBullet to control the joints of the robot by setting desired control mode and position/force/torque.</a:t>
            </a:r>
            <a:endParaRPr b="0" i="0" sz="2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5" name="Google Shape;135;p7"/>
          <p:cNvPicPr preferRelativeResize="0"/>
          <p:nvPr/>
        </p:nvPicPr>
        <p:blipFill rotWithShape="1">
          <a:blip r:embed="rId3">
            <a:alphaModFix/>
          </a:blip>
          <a:srcRect b="23330" l="24367" r="23475" t="0"/>
          <a:stretch/>
        </p:blipFill>
        <p:spPr>
          <a:xfrm>
            <a:off x="8431300" y="1302662"/>
            <a:ext cx="3335800" cy="319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9301990f3_2_0"/>
          <p:cNvSpPr txBox="1"/>
          <p:nvPr>
            <p:ph type="title"/>
          </p:nvPr>
        </p:nvSpPr>
        <p:spPr>
          <a:xfrm>
            <a:off x="838200" y="0"/>
            <a:ext cx="10515600" cy="957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>
                <a:solidFill>
                  <a:srgbClr val="3C78D8"/>
                </a:solidFill>
              </a:rPr>
              <a:t>Demo</a:t>
            </a:r>
            <a:endParaRPr b="1" sz="4900">
              <a:solidFill>
                <a:srgbClr val="3C78D8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3C78D8"/>
                </a:solidFill>
              </a:rPr>
              <a:t>(Video plays during slideshow)</a:t>
            </a:r>
            <a:endParaRPr b="1" sz="2000">
              <a:solidFill>
                <a:srgbClr val="3C78D8"/>
              </a:solidFill>
            </a:endParaRPr>
          </a:p>
        </p:txBody>
      </p:sp>
      <p:pic>
        <p:nvPicPr>
          <p:cNvPr id="141" name="Google Shape;141;g89301990f3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1450" y="1072325"/>
            <a:ext cx="9407800" cy="526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89301990f3_2_0"/>
          <p:cNvSpPr txBox="1"/>
          <p:nvPr/>
        </p:nvSpPr>
        <p:spPr>
          <a:xfrm>
            <a:off x="1531450" y="6340700"/>
            <a:ext cx="8808900" cy="2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Video Demo: </a:t>
            </a:r>
            <a:r>
              <a:rPr lang="en-U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https://drive.google.com/file/d/1PMeE-UpXgCeP0Dca3F1I_jvnYpxc2cBa/view?usp=sharing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2020-06-16T18:01:26Z</dcterms:created>
  <dc:creator>Piyush Sharan</dc:creator>
</cp:coreProperties>
</file>